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88"/>
    <p:restoredTop sz="81600"/>
  </p:normalViewPr>
  <p:slideViewPr>
    <p:cSldViewPr snapToGrid="0" snapToObjects="1">
      <p:cViewPr varScale="1">
        <p:scale>
          <a:sx n="95" d="100"/>
          <a:sy n="95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D73A21-4D53-8445-80AA-1FA7B351458F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EC411-1D72-7E4F-9B4A-E24D884F9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180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HCI </a:t>
            </a:r>
            <a:r>
              <a:rPr lang="ko-KR" altLang="en-US" dirty="0"/>
              <a:t>분야에서 특히 </a:t>
            </a:r>
            <a:r>
              <a:rPr lang="en-US" altLang="ko-KR" dirty="0"/>
              <a:t>UX </a:t>
            </a:r>
            <a:r>
              <a:rPr lang="ko-KR" altLang="en-US" dirty="0"/>
              <a:t>연구에는 </a:t>
            </a:r>
            <a:r>
              <a:rPr lang="en-US" altLang="ko-KR" dirty="0"/>
              <a:t>aesthetic (</a:t>
            </a:r>
            <a:r>
              <a:rPr lang="ko-KR" altLang="en-US" dirty="0"/>
              <a:t>미적</a:t>
            </a:r>
            <a:r>
              <a:rPr lang="en-US" altLang="ko-KR" dirty="0"/>
              <a:t>)</a:t>
            </a:r>
            <a:r>
              <a:rPr lang="ko-KR" altLang="en-US" dirty="0"/>
              <a:t> 연구가 활발하게 진행되었다</a:t>
            </a:r>
            <a:r>
              <a:rPr lang="en-US" altLang="ko-KR" dirty="0"/>
              <a:t>.</a:t>
            </a:r>
            <a:r>
              <a:rPr lang="ko-KR" altLang="en-US" dirty="0"/>
              <a:t> 많은 연구는</a:t>
            </a:r>
            <a:r>
              <a:rPr lang="en-US" altLang="ko-KR" dirty="0"/>
              <a:t> aesthetic</a:t>
            </a:r>
            <a:r>
              <a:rPr lang="ko-KR" altLang="en-US" dirty="0"/>
              <a:t>가 </a:t>
            </a:r>
            <a:r>
              <a:rPr lang="en-US" altLang="ko-KR" dirty="0"/>
              <a:t>(First bullet list)</a:t>
            </a:r>
            <a:r>
              <a:rPr lang="ko-KR" altLang="en-US" dirty="0"/>
              <a:t>에 어떤 영향을 주는지 보았다</a:t>
            </a:r>
            <a:r>
              <a:rPr lang="en-US" altLang="ko-KR" dirty="0"/>
              <a:t>.</a:t>
            </a:r>
            <a:r>
              <a:rPr lang="ko-KR" altLang="en-US" dirty="0"/>
              <a:t> 몇몇 연구들은 </a:t>
            </a:r>
            <a:r>
              <a:rPr lang="en-US" altLang="ko-KR" dirty="0"/>
              <a:t>Usability-Aesthetic</a:t>
            </a:r>
            <a:r>
              <a:rPr lang="ko-KR" altLang="en-US" dirty="0"/>
              <a:t>의 상호작용을 지지하였지만 다른 연구들은 이 관계를 찾지 못 했다</a:t>
            </a:r>
            <a:r>
              <a:rPr lang="en-US" altLang="ko-KR" dirty="0"/>
              <a:t>.</a:t>
            </a:r>
            <a:r>
              <a:rPr lang="ko-KR" altLang="en-US" dirty="0"/>
              <a:t> 그 이유는 대부분 연구들은 </a:t>
            </a:r>
            <a:r>
              <a:rPr lang="en-US" altLang="ko-KR" dirty="0"/>
              <a:t>correlative study </a:t>
            </a:r>
            <a:r>
              <a:rPr lang="ko-KR" altLang="en-US" dirty="0"/>
              <a:t>형식으로 진행되었기 때문이라고 하였다</a:t>
            </a:r>
            <a:r>
              <a:rPr lang="en-US" altLang="ko-KR" dirty="0"/>
              <a:t>.</a:t>
            </a:r>
            <a:r>
              <a:rPr lang="ko-KR" altLang="en-US" dirty="0"/>
              <a:t> 따라서 본 연구는 </a:t>
            </a:r>
            <a:r>
              <a:rPr lang="en-US" altLang="ko-KR" dirty="0"/>
              <a:t>usability </a:t>
            </a:r>
            <a:r>
              <a:rPr lang="ko-KR" altLang="en-US" dirty="0"/>
              <a:t>와 </a:t>
            </a:r>
            <a:r>
              <a:rPr lang="en-US" altLang="ko-KR" dirty="0"/>
              <a:t>aesthetics</a:t>
            </a:r>
            <a:r>
              <a:rPr lang="ko-KR" altLang="en-US" dirty="0" err="1"/>
              <a:t>를</a:t>
            </a:r>
            <a:r>
              <a:rPr lang="ko-KR" altLang="en-US" dirty="0"/>
              <a:t> 통제하여 </a:t>
            </a:r>
            <a:r>
              <a:rPr lang="en-US" altLang="ko-KR" dirty="0"/>
              <a:t>experimental study</a:t>
            </a:r>
            <a:r>
              <a:rPr lang="ko-KR" altLang="en-US" dirty="0" err="1"/>
              <a:t>를</a:t>
            </a:r>
            <a:r>
              <a:rPr lang="ko-KR" altLang="en-US" dirty="0"/>
              <a:t> 진행했다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03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대부분의 </a:t>
            </a:r>
            <a:r>
              <a:rPr lang="en-US" altLang="ko-KR" dirty="0"/>
              <a:t>correlative </a:t>
            </a:r>
            <a:r>
              <a:rPr lang="ko-KR" altLang="en-US" dirty="0"/>
              <a:t>연구의 방법론은 참여자가 어떤 제품을 사용하기 전</a:t>
            </a:r>
            <a:r>
              <a:rPr lang="en-US" altLang="ko-KR" dirty="0"/>
              <a:t>/</a:t>
            </a:r>
            <a:r>
              <a:rPr lang="ko-KR" altLang="en-US" dirty="0"/>
              <a:t>후의 </a:t>
            </a:r>
            <a:r>
              <a:rPr lang="en-US" altLang="ko-KR" dirty="0"/>
              <a:t>perceived usability </a:t>
            </a:r>
            <a:r>
              <a:rPr lang="ko-KR" altLang="en-US" dirty="0"/>
              <a:t>와 </a:t>
            </a:r>
            <a:r>
              <a:rPr lang="en-US" altLang="ko-KR" dirty="0"/>
              <a:t>perceived aesthetics</a:t>
            </a:r>
            <a:r>
              <a:rPr lang="ko-KR" altLang="en-US" dirty="0"/>
              <a:t>을 측정하는 방법으로 이루어 졌다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61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Experimental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연구 중에 대표적인 </a:t>
            </a:r>
            <a:r>
              <a:rPr lang="en-US" altLang="ko-KR" baseline="0" dirty="0" err="1" smtClean="0"/>
              <a:t>Tractinsky</a:t>
            </a:r>
            <a:r>
              <a:rPr lang="en-US" altLang="ko-KR" baseline="0" dirty="0" smtClean="0"/>
              <a:t> et al. </a:t>
            </a:r>
            <a:r>
              <a:rPr lang="ko-KR" altLang="en-US" baseline="0" dirty="0" smtClean="0"/>
              <a:t>연구는 </a:t>
            </a:r>
            <a:r>
              <a:rPr lang="en-US" altLang="ko-KR" baseline="0" dirty="0" smtClean="0"/>
              <a:t>ATM interface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beauty</a:t>
            </a:r>
            <a:r>
              <a:rPr lang="ko-KR" altLang="en-US" baseline="0" dirty="0" smtClean="0"/>
              <a:t>가 사용자의 </a:t>
            </a:r>
            <a:r>
              <a:rPr lang="en-US" altLang="ko-KR" baseline="0" dirty="0" smtClean="0"/>
              <a:t>usability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636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The current study aims to address some of these issues </a:t>
            </a:r>
          </a:p>
          <a:p>
            <a:pPr lvl="1"/>
            <a:r>
              <a:rPr lang="en-US" altLang="ko-KR" dirty="0" smtClean="0"/>
              <a:t>Independently manipulate aesthetics and usability</a:t>
            </a:r>
          </a:p>
          <a:p>
            <a:pPr lvl="1"/>
            <a:r>
              <a:rPr lang="en-US" altLang="ko-KR" dirty="0" smtClean="0"/>
              <a:t>Use several validated scales.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06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21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3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196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C411-1D72-7E4F-9B4A-E24D884F9B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88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05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18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455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81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555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586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896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xmlns="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2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678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205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983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022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ow boat on a body of water&#10;&#10;Description automatically generated">
            <a:extLst>
              <a:ext uri="{FF2B5EF4-FFF2-40B4-BE49-F238E27FC236}">
                <a16:creationId xmlns:a16="http://schemas.microsoft.com/office/drawing/2014/main" xmlns="" id="{37F330A4-785D-4C86-95C6-0CFAE3E83F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7319A1DD-F557-4EC6-8A8C-F7617B4CD6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13772D-C92F-A74E-8C35-DAE8FA02B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/>
                </a:solidFill>
              </a:rPr>
              <a:t>Is beautiful really usable? Toward understanding the relation between usability, aesthetics, and affect in HCI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FEA97B6-DD9A-C04C-AA1C-AF7433922A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/>
          </a:bodyPr>
          <a:lstStyle/>
          <a:p>
            <a:r>
              <a:rPr lang="en-US" dirty="0" err="1"/>
              <a:t>Tuch</a:t>
            </a:r>
            <a:r>
              <a:rPr lang="en-US" dirty="0"/>
              <a:t> et al., 2012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D28A9C89-B313-458F-9C85-515930A51A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390A367-0330-4E03-9D5F-40308A7975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01476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Tasks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14225" y="2108200"/>
            <a:ext cx="862387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203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1CA46A-DE91-264A-B586-2757EE5EB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71A637-8417-E24C-91FE-58C9DA755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Aesthetics is one of the most frequently researched dimensions in studies of UX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Influence </a:t>
            </a:r>
            <a:r>
              <a:rPr lang="en-US" dirty="0"/>
              <a:t>of aesthetics 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Trust and credibility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Perception of usability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Usability testing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Overall impression 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Purpose: Understand the relation between </a:t>
            </a:r>
            <a:r>
              <a:rPr lang="en-US" b="1" dirty="0" smtClean="0"/>
              <a:t>aesthetics</a:t>
            </a:r>
            <a:r>
              <a:rPr lang="en-US" dirty="0" smtClean="0"/>
              <a:t> and </a:t>
            </a:r>
            <a:r>
              <a:rPr lang="en-US" b="1" dirty="0" smtClean="0"/>
              <a:t>usability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9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EC37C5-AB35-684F-A8DD-514BB8965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beautiful is usable (Correlative)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CC1EB8-AC79-804D-8B76-3379D5D0E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B761ECD-CD77-8644-AE28-5FE2852BB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29" y="1932038"/>
            <a:ext cx="12000271" cy="4454013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191729" y="3104942"/>
            <a:ext cx="5837282" cy="8541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60960" y="5647174"/>
            <a:ext cx="7415014" cy="4803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67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DF9DA1-E805-6344-B3F2-2B601474A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155" y="286603"/>
            <a:ext cx="10285525" cy="1450757"/>
          </a:xfrm>
        </p:spPr>
        <p:txBody>
          <a:bodyPr/>
          <a:lstStyle/>
          <a:p>
            <a:pPr algn="ctr"/>
            <a:r>
              <a:rPr lang="en-US" dirty="0"/>
              <a:t>What is beautiful is usable (Experimental)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1C9D546A-6F3C-DC49-AF4E-A40D223C07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6787"/>
            <a:ext cx="12192000" cy="4331289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0" y="3155183"/>
            <a:ext cx="3064747" cy="55265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769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Shortcomings of previous research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800" dirty="0" smtClean="0"/>
              <a:t>Manipulation of aesthetics and usability </a:t>
            </a:r>
          </a:p>
          <a:p>
            <a:pPr lvl="1"/>
            <a:r>
              <a:rPr lang="en-US" altLang="ko-KR" sz="2400" spc="-150" dirty="0" smtClean="0"/>
              <a:t>Difficulty of systematic and independent manipulation of aesthetics and usability</a:t>
            </a:r>
          </a:p>
          <a:p>
            <a:pPr lvl="1"/>
            <a:endParaRPr lang="en-US" altLang="ko-KR" sz="2400" dirty="0"/>
          </a:p>
          <a:p>
            <a:r>
              <a:rPr lang="en-US" altLang="ko-KR" sz="2800" dirty="0" smtClean="0"/>
              <a:t>Assessment of aesthetics and usability </a:t>
            </a:r>
            <a:endParaRPr lang="en-US" altLang="ko-KR" sz="2800" dirty="0"/>
          </a:p>
          <a:p>
            <a:pPr lvl="1"/>
            <a:r>
              <a:rPr lang="en-US" altLang="ko-KR" sz="2400" dirty="0" smtClean="0"/>
              <a:t>Use of validated and un-validated scales across studies</a:t>
            </a:r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8685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Hypotheses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H1: Interface-aesthetics affects perceived suability </a:t>
            </a:r>
            <a:r>
              <a:rPr lang="en-US" altLang="ko-KR" sz="2800" b="1" dirty="0" smtClean="0"/>
              <a:t>before</a:t>
            </a:r>
            <a:r>
              <a:rPr lang="en-US" altLang="ko-KR" sz="2800" dirty="0" smtClean="0"/>
              <a:t> usage</a:t>
            </a:r>
          </a:p>
          <a:p>
            <a:pPr marL="0" indent="0">
              <a:buNone/>
            </a:pPr>
            <a:endParaRPr lang="en-US" altLang="ko-KR" sz="2800" dirty="0" smtClean="0"/>
          </a:p>
          <a:p>
            <a:r>
              <a:rPr lang="en-US" altLang="ko-KR" sz="2800" dirty="0" smtClean="0"/>
              <a:t>H2: </a:t>
            </a:r>
            <a:r>
              <a:rPr lang="en-US" altLang="ko-KR" sz="2800" dirty="0"/>
              <a:t>Interface-aesthetics affects perceived suability </a:t>
            </a:r>
            <a:r>
              <a:rPr lang="en-US" altLang="ko-KR" sz="2800" b="1" dirty="0" smtClean="0"/>
              <a:t>after</a:t>
            </a:r>
            <a:r>
              <a:rPr lang="en-US" altLang="ko-KR" sz="2800" dirty="0" smtClean="0"/>
              <a:t> usage</a:t>
            </a:r>
          </a:p>
          <a:p>
            <a:endParaRPr lang="en-US" altLang="ko-KR" sz="2800" dirty="0" smtClean="0"/>
          </a:p>
          <a:p>
            <a:r>
              <a:rPr lang="en-US" altLang="ko-KR" sz="2800" dirty="0" smtClean="0"/>
              <a:t>H3:</a:t>
            </a:r>
            <a:r>
              <a:rPr lang="en-US" altLang="ko-KR" sz="2800" b="1" dirty="0" smtClean="0"/>
              <a:t> Interface-usability </a:t>
            </a:r>
            <a:r>
              <a:rPr lang="en-US" altLang="ko-KR" sz="2800" dirty="0" smtClean="0"/>
              <a:t>affects </a:t>
            </a:r>
            <a:r>
              <a:rPr lang="en-US" altLang="ko-KR" sz="2800" b="1" dirty="0" smtClean="0"/>
              <a:t>perceived aesthetics after </a:t>
            </a:r>
            <a:r>
              <a:rPr lang="en-US" altLang="ko-KR" sz="2800" dirty="0" smtClean="0"/>
              <a:t>usage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9034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286" y="1909134"/>
            <a:ext cx="6313714" cy="445147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Methods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7280" y="2108201"/>
            <a:ext cx="4911634" cy="3760891"/>
          </a:xfrm>
        </p:spPr>
        <p:txBody>
          <a:bodyPr>
            <a:normAutofit/>
          </a:bodyPr>
          <a:lstStyle/>
          <a:p>
            <a:r>
              <a:rPr lang="en-US" altLang="ko-KR" sz="2400" b="1" dirty="0" smtClean="0"/>
              <a:t>Three-factor, mixed design</a:t>
            </a:r>
          </a:p>
          <a:p>
            <a:pPr lvl="1"/>
            <a:r>
              <a:rPr lang="en-US" altLang="ko-KR" sz="2200" dirty="0" smtClean="0"/>
              <a:t>Between subjects</a:t>
            </a:r>
          </a:p>
          <a:p>
            <a:pPr lvl="3"/>
            <a:r>
              <a:rPr lang="en-US" altLang="ko-KR" sz="1600" dirty="0" smtClean="0"/>
              <a:t>IV: 1) Interface-usability (Low vs. high usability)</a:t>
            </a:r>
          </a:p>
          <a:p>
            <a:pPr marL="749808" lvl="4" indent="0">
              <a:buNone/>
            </a:pPr>
            <a:r>
              <a:rPr lang="en-US" altLang="ko-KR" sz="1600" dirty="0" smtClean="0"/>
              <a:t>     </a:t>
            </a:r>
            <a:r>
              <a:rPr lang="en-US" altLang="ko-KR" sz="1100" dirty="0" smtClean="0"/>
              <a:t> </a:t>
            </a:r>
            <a:r>
              <a:rPr lang="en-US" altLang="ko-KR" sz="1600" dirty="0" smtClean="0"/>
              <a:t>2) Interface-aesthetics (Low vs. high aesthetics)</a:t>
            </a:r>
          </a:p>
          <a:p>
            <a:pPr lvl="1"/>
            <a:r>
              <a:rPr lang="en-US" altLang="ko-KR" sz="2000" dirty="0" smtClean="0"/>
              <a:t>Within Subjects </a:t>
            </a:r>
          </a:p>
          <a:p>
            <a:pPr lvl="3"/>
            <a:r>
              <a:rPr lang="en-US" altLang="ko-KR" sz="1600" dirty="0" smtClean="0"/>
              <a:t>IV: Time (Pre-use vs. Post-use) </a:t>
            </a:r>
          </a:p>
          <a:p>
            <a:pPr lvl="1"/>
            <a:endParaRPr lang="en-US" altLang="ko-KR" sz="2000" dirty="0"/>
          </a:p>
          <a:p>
            <a:pPr lvl="1"/>
            <a:r>
              <a:rPr lang="en-US" altLang="ko-KR" sz="2000" dirty="0" smtClean="0"/>
              <a:t>Primary </a:t>
            </a:r>
            <a:r>
              <a:rPr lang="en-US" altLang="ko-KR" sz="2000" b="1" dirty="0" smtClean="0"/>
              <a:t>dependent variable</a:t>
            </a:r>
          </a:p>
          <a:p>
            <a:pPr lvl="2"/>
            <a:r>
              <a:rPr lang="en-US" altLang="ko-KR" sz="1600" dirty="0" smtClean="0"/>
              <a:t>Perceived usability </a:t>
            </a:r>
          </a:p>
          <a:p>
            <a:pPr lvl="2"/>
            <a:r>
              <a:rPr lang="en-US" altLang="ko-KR" sz="1600" dirty="0" smtClean="0"/>
              <a:t>Perceived aesthetics </a:t>
            </a:r>
          </a:p>
          <a:p>
            <a:pPr marL="566928" lvl="3" indent="0">
              <a:buNone/>
            </a:pP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342553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Interface-usability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13549" y="1927328"/>
            <a:ext cx="5566538" cy="443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87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Interface-aesthetics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0" y="1904667"/>
            <a:ext cx="11408564" cy="450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525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33D3C"/>
      </a:dk2>
      <a:lt2>
        <a:srgbClr val="E9E7E4"/>
      </a:lt2>
      <a:accent1>
        <a:srgbClr val="4C71C4"/>
      </a:accent1>
      <a:accent2>
        <a:srgbClr val="675CC0"/>
      </a:accent2>
      <a:accent3>
        <a:srgbClr val="8B4CC4"/>
      </a:accent3>
      <a:accent4>
        <a:srgbClr val="AC3AB2"/>
      </a:accent4>
      <a:accent5>
        <a:srgbClr val="C44C99"/>
      </a:accent5>
      <a:accent6>
        <a:srgbClr val="B5415B"/>
      </a:accent6>
      <a:hlink>
        <a:srgbClr val="9E7D34"/>
      </a:hlink>
      <a:folHlink>
        <a:srgbClr val="848484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317</Words>
  <Application>Microsoft Office PowerPoint</Application>
  <PresentationFormat>와이드스크린</PresentationFormat>
  <Paragraphs>53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Arial</vt:lpstr>
      <vt:lpstr>Calibri</vt:lpstr>
      <vt:lpstr>Calibri Light</vt:lpstr>
      <vt:lpstr>RetrospectVTI</vt:lpstr>
      <vt:lpstr>Is beautiful really usable? Toward understanding the relation between usability, aesthetics, and affect in HCI </vt:lpstr>
      <vt:lpstr>Introduction </vt:lpstr>
      <vt:lpstr>What is beautiful is usable (Correlative)</vt:lpstr>
      <vt:lpstr>What is beautiful is usable (Experimental)</vt:lpstr>
      <vt:lpstr>Shortcomings of previous research </vt:lpstr>
      <vt:lpstr>Hypotheses</vt:lpstr>
      <vt:lpstr>Methods</vt:lpstr>
      <vt:lpstr>Interface-usability</vt:lpstr>
      <vt:lpstr>Interface-aesthetics</vt:lpstr>
      <vt:lpstr>Tasks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beautiful really usable? Toward understanding the relation between usability, aesthetics, and affect in HCI</dc:title>
  <dc:creator>김환이</dc:creator>
  <cp:lastModifiedBy>Windows 사용자</cp:lastModifiedBy>
  <cp:revision>17</cp:revision>
  <dcterms:created xsi:type="dcterms:W3CDTF">2019-08-14T16:25:33Z</dcterms:created>
  <dcterms:modified xsi:type="dcterms:W3CDTF">2019-08-19T08:57:33Z</dcterms:modified>
</cp:coreProperties>
</file>